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2" r:id="rId2"/>
    <p:sldId id="275" r:id="rId3"/>
    <p:sldId id="276" r:id="rId4"/>
    <p:sldId id="278" r:id="rId5"/>
    <p:sldId id="279" r:id="rId6"/>
    <p:sldId id="280" r:id="rId7"/>
    <p:sldId id="281" r:id="rId8"/>
    <p:sldId id="282" r:id="rId9"/>
    <p:sldId id="283" r:id="rId10"/>
    <p:sldId id="292" r:id="rId11"/>
    <p:sldId id="285" r:id="rId12"/>
    <p:sldId id="293" r:id="rId13"/>
    <p:sldId id="294" r:id="rId14"/>
    <p:sldId id="295" r:id="rId15"/>
    <p:sldId id="296" r:id="rId16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EC38"/>
    <a:srgbClr val="CC9900"/>
    <a:srgbClr val="2314EC"/>
    <a:srgbClr val="0B8B20"/>
    <a:srgbClr val="064A11"/>
    <a:srgbClr val="2AFA1A"/>
    <a:srgbClr val="800000"/>
    <a:srgbClr val="3D3D3D"/>
    <a:srgbClr val="420000"/>
    <a:srgbClr val="2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09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13C50F5-F337-49C6-AEFE-57F08297C3E7}" type="datetimeFigureOut">
              <a:rPr lang="es-MX" smtClean="0"/>
              <a:t>22/04/2025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13FD755-27B8-4BF2-B316-83AFC645D324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5600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FD755-27B8-4BF2-B316-83AFC645D324}" type="slidenum">
              <a:rPr lang="es-MX" smtClean="0"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71791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FD755-27B8-4BF2-B316-83AFC645D324}" type="slidenum">
              <a:rPr lang="es-MX" smtClean="0"/>
              <a:t>8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42219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1443-374D-40A4-BA72-31609F895310}" type="datetimeFigureOut">
              <a:rPr lang="es-MX" smtClean="0"/>
              <a:t>22/04/2025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DF2D-3BBD-435D-9EC4-255FFE8E955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31478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1443-374D-40A4-BA72-31609F895310}" type="datetimeFigureOut">
              <a:rPr lang="es-MX" smtClean="0"/>
              <a:t>22/04/2025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DF2D-3BBD-435D-9EC4-255FFE8E955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44697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1443-374D-40A4-BA72-31609F895310}" type="datetimeFigureOut">
              <a:rPr lang="es-MX" smtClean="0"/>
              <a:t>22/04/2025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DF2D-3BBD-435D-9EC4-255FFE8E955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74483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1443-374D-40A4-BA72-31609F895310}" type="datetimeFigureOut">
              <a:rPr lang="es-MX" smtClean="0"/>
              <a:t>22/04/2025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DF2D-3BBD-435D-9EC4-255FFE8E955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17898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1443-374D-40A4-BA72-31609F895310}" type="datetimeFigureOut">
              <a:rPr lang="es-MX" smtClean="0"/>
              <a:t>22/04/2025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DF2D-3BBD-435D-9EC4-255FFE8E955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80974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1443-374D-40A4-BA72-31609F895310}" type="datetimeFigureOut">
              <a:rPr lang="es-MX" smtClean="0"/>
              <a:t>22/04/2025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DF2D-3BBD-435D-9EC4-255FFE8E955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97248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1443-374D-40A4-BA72-31609F895310}" type="datetimeFigureOut">
              <a:rPr lang="es-MX" smtClean="0"/>
              <a:t>22/04/2025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DF2D-3BBD-435D-9EC4-255FFE8E955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660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1443-374D-40A4-BA72-31609F895310}" type="datetimeFigureOut">
              <a:rPr lang="es-MX" smtClean="0"/>
              <a:t>22/04/2025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DF2D-3BBD-435D-9EC4-255FFE8E955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16993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1443-374D-40A4-BA72-31609F895310}" type="datetimeFigureOut">
              <a:rPr lang="es-MX" smtClean="0"/>
              <a:t>22/04/2025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DF2D-3BBD-435D-9EC4-255FFE8E955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007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1443-374D-40A4-BA72-31609F895310}" type="datetimeFigureOut">
              <a:rPr lang="es-MX" smtClean="0"/>
              <a:t>22/04/2025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DF2D-3BBD-435D-9EC4-255FFE8E955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86821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1443-374D-40A4-BA72-31609F895310}" type="datetimeFigureOut">
              <a:rPr lang="es-MX" smtClean="0"/>
              <a:t>22/04/2025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DF2D-3BBD-435D-9EC4-255FFE8E955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24134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81443-374D-40A4-BA72-31609F895310}" type="datetimeFigureOut">
              <a:rPr lang="es-MX" smtClean="0"/>
              <a:t>22/04/2025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CDF2D-3BBD-435D-9EC4-255FFE8E955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16693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384882" y="1988841"/>
            <a:ext cx="8248219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ts val="600"/>
              </a:spcBef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SECRETARÍA DE EDUCACIÓN JALISCO</a:t>
            </a:r>
          </a:p>
          <a:p>
            <a:pPr algn="ctr">
              <a:spcBef>
                <a:spcPts val="600"/>
              </a:spcBef>
              <a:defRPr/>
            </a:pPr>
            <a:r>
              <a:rPr lang="es-ES" sz="2400" b="1" dirty="0">
                <a:latin typeface="+mj-lt"/>
              </a:rPr>
              <a:t>DIRECCIÓN GENERAL DE DELEGACIONES REGIONALES</a:t>
            </a:r>
          </a:p>
          <a:p>
            <a:pPr algn="ctr">
              <a:spcBef>
                <a:spcPts val="600"/>
              </a:spcBef>
              <a:defRPr/>
            </a:pPr>
            <a:r>
              <a:rPr lang="es-ES" sz="2400" b="1" dirty="0">
                <a:latin typeface="+mj-lt"/>
              </a:rPr>
              <a:t>DELEGACIONES REGIONALES DE LA SECRETARÍA DE EDUCACIÓN</a:t>
            </a: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384882" y="3730101"/>
            <a:ext cx="824821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GUÍA PARA LA ENTREGA Y DISTRIBUCIÓN DE LIBROS DE TEXTO GRATUITOS</a:t>
            </a:r>
          </a:p>
        </p:txBody>
      </p:sp>
      <p:sp>
        <p:nvSpPr>
          <p:cNvPr id="17" name="16 Rectángulo"/>
          <p:cNvSpPr/>
          <p:nvPr/>
        </p:nvSpPr>
        <p:spPr>
          <a:xfrm flipV="1">
            <a:off x="868693" y="6407618"/>
            <a:ext cx="7735755" cy="45719"/>
          </a:xfrm>
          <a:prstGeom prst="rect">
            <a:avLst/>
          </a:prstGeom>
          <a:gradFill>
            <a:gsLst>
              <a:gs pos="16000">
                <a:srgbClr val="CC9900"/>
              </a:gs>
              <a:gs pos="80000">
                <a:schemeClr val="bg1">
                  <a:lumMod val="7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8" name="Imagen 4" descr="newcona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489" y="404664"/>
            <a:ext cx="53504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n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93" y="563315"/>
            <a:ext cx="1687084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/>
          <p:cNvSpPr txBox="1"/>
          <p:nvPr/>
        </p:nvSpPr>
        <p:spPr>
          <a:xfrm>
            <a:off x="5364088" y="5589240"/>
            <a:ext cx="2845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CICLO ESCOLAR 2025-2026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49093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CuadroTexto"/>
          <p:cNvSpPr txBox="1">
            <a:spLocks noChangeArrowheads="1"/>
          </p:cNvSpPr>
          <p:nvPr/>
        </p:nvSpPr>
        <p:spPr bwMode="auto">
          <a:xfrm>
            <a:off x="755576" y="548680"/>
            <a:ext cx="74888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 eaLnBrk="0" hangingPunct="0"/>
            <a:r>
              <a:rPr lang="es-ES_tradnl" sz="1100" b="1" dirty="0">
                <a:uFill>
                  <a:solidFill>
                    <a:srgbClr val="FFC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ESTRUCTURA DE OPERACIÓN DEL PROGRAMA</a:t>
            </a:r>
          </a:p>
          <a:p>
            <a:pPr lvl="0" algn="ctr" eaLnBrk="0" hangingPunct="0"/>
            <a:r>
              <a:rPr lang="es-ES_tradnl" sz="1100" b="1" dirty="0">
                <a:uFill>
                  <a:solidFill>
                    <a:srgbClr val="FFC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DE DISTRIBUCIÓN DE LIBROS DE TEXTO GRATUITOS PARA EDUCACIÓN BÁSICA</a:t>
            </a:r>
          </a:p>
        </p:txBody>
      </p:sp>
      <p:grpSp>
        <p:nvGrpSpPr>
          <p:cNvPr id="7" name="Grupo 4"/>
          <p:cNvGrpSpPr/>
          <p:nvPr/>
        </p:nvGrpSpPr>
        <p:grpSpPr>
          <a:xfrm>
            <a:off x="361184" y="1113978"/>
            <a:ext cx="7625144" cy="5021620"/>
            <a:chOff x="899592" y="1483084"/>
            <a:chExt cx="7625143" cy="5021620"/>
          </a:xfrm>
        </p:grpSpPr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3807478" y="1483084"/>
              <a:ext cx="2209800" cy="603250"/>
            </a:xfrm>
            <a:prstGeom prst="rect">
              <a:avLst/>
            </a:prstGeom>
            <a:noFill/>
            <a:ln w="38100">
              <a:solidFill>
                <a:srgbClr val="00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2B2B2"/>
                      </a:gs>
                      <a:gs pos="100000">
                        <a:srgbClr val="F8F8F8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81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7" eaLnBrk="0" hangingPunct="0">
                <a:defRPr/>
              </a:pPr>
              <a:endParaRPr lang="es-ES_tradnl" sz="900" b="1" kern="0" dirty="0">
                <a:solidFill>
                  <a:sysClr val="windowText" lastClr="000000"/>
                </a:solidFill>
              </a:endParaRPr>
            </a:p>
            <a:p>
              <a:pPr algn="ctr" defTabSz="914377" eaLnBrk="0" hangingPunct="0">
                <a:defRPr/>
              </a:pPr>
              <a:r>
                <a:rPr lang="es-ES_tradnl" sz="900" b="1" kern="0" dirty="0">
                  <a:solidFill>
                    <a:sysClr val="windowText" lastClr="000000"/>
                  </a:solidFill>
                </a:rPr>
                <a:t>SECRETARIO DE EDUCACIÓN</a:t>
              </a:r>
            </a:p>
          </p:txBody>
        </p:sp>
        <p:sp>
          <p:nvSpPr>
            <p:cNvPr id="10" name="Text Box 11"/>
            <p:cNvSpPr txBox="1">
              <a:spLocks noChangeArrowheads="1"/>
            </p:cNvSpPr>
            <p:nvPr/>
          </p:nvSpPr>
          <p:spPr bwMode="auto">
            <a:xfrm>
              <a:off x="6587114" y="2309334"/>
              <a:ext cx="1902160" cy="610967"/>
            </a:xfrm>
            <a:prstGeom prst="rect">
              <a:avLst/>
            </a:prstGeom>
            <a:noFill/>
            <a:ln w="38100">
              <a:solidFill>
                <a:srgbClr val="00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2B2B2"/>
                      </a:gs>
                      <a:gs pos="100000">
                        <a:srgbClr val="F8F8F8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81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7" eaLnBrk="0" hangingPunct="0">
                <a:defRPr/>
              </a:pPr>
              <a:endParaRPr lang="es-ES_tradnl" sz="900" b="1" kern="0" dirty="0">
                <a:solidFill>
                  <a:sysClr val="windowText" lastClr="000000"/>
                </a:solidFill>
              </a:endParaRPr>
            </a:p>
            <a:p>
              <a:pPr algn="ctr" defTabSz="914377" eaLnBrk="0" hangingPunct="0">
                <a:defRPr/>
              </a:pPr>
              <a:r>
                <a:rPr lang="es-ES_tradnl" sz="900" b="1" kern="0" dirty="0">
                  <a:solidFill>
                    <a:sysClr val="windowText" lastClr="000000"/>
                  </a:solidFill>
                </a:rPr>
                <a:t>DIRECCIÓN GENERAL  DE PLANEACIÓN</a:t>
              </a:r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3166660" y="2584672"/>
              <a:ext cx="654049" cy="0"/>
            </a:xfrm>
            <a:prstGeom prst="line">
              <a:avLst/>
            </a:prstGeom>
            <a:noFill/>
            <a:ln w="38100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377">
                <a:defRPr/>
              </a:pPr>
              <a:endParaRPr lang="es-MX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Text Box 13"/>
            <p:cNvSpPr txBox="1">
              <a:spLocks noChangeArrowheads="1"/>
            </p:cNvSpPr>
            <p:nvPr/>
          </p:nvSpPr>
          <p:spPr bwMode="auto">
            <a:xfrm>
              <a:off x="3822299" y="2309334"/>
              <a:ext cx="2193192" cy="498475"/>
            </a:xfrm>
            <a:prstGeom prst="rect">
              <a:avLst/>
            </a:prstGeom>
            <a:noFill/>
            <a:ln w="38100">
              <a:solidFill>
                <a:srgbClr val="00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2B2B2"/>
                      </a:gs>
                      <a:gs pos="100000">
                        <a:srgbClr val="F8F8F8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81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7" eaLnBrk="0" hangingPunct="0">
                <a:defRPr/>
              </a:pPr>
              <a:r>
                <a:rPr lang="es-ES_tradnl" sz="900" b="1" kern="0" dirty="0">
                  <a:solidFill>
                    <a:sysClr val="windowText" lastClr="000000"/>
                  </a:solidFill>
                </a:rPr>
                <a:t>DIRECCIÓN GENERAL DE DELEGACIONES REGIONALES</a:t>
              </a:r>
            </a:p>
          </p:txBody>
        </p:sp>
        <p:sp>
          <p:nvSpPr>
            <p:cNvPr id="13" name="Text Box 14"/>
            <p:cNvSpPr txBox="1">
              <a:spLocks noChangeArrowheads="1"/>
            </p:cNvSpPr>
            <p:nvPr/>
          </p:nvSpPr>
          <p:spPr bwMode="auto">
            <a:xfrm>
              <a:off x="899592" y="2346064"/>
              <a:ext cx="2267068" cy="547688"/>
            </a:xfrm>
            <a:prstGeom prst="rect">
              <a:avLst/>
            </a:prstGeom>
            <a:noFill/>
            <a:ln w="38100">
              <a:solidFill>
                <a:srgbClr val="00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2B2B2"/>
                      </a:gs>
                      <a:gs pos="100000">
                        <a:srgbClr val="F8F8F8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81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7" eaLnBrk="0" hangingPunct="0">
                <a:defRPr/>
              </a:pPr>
              <a:r>
                <a:rPr lang="es-ES_tradnl" sz="900" b="1" kern="0" dirty="0">
                  <a:solidFill>
                    <a:sysClr val="windowText" lastClr="000000"/>
                  </a:solidFill>
                </a:rPr>
                <a:t>SUBSECRETARÍA DE</a:t>
              </a:r>
            </a:p>
            <a:p>
              <a:pPr algn="ctr" defTabSz="914377" eaLnBrk="0" hangingPunct="0">
                <a:defRPr/>
              </a:pPr>
              <a:r>
                <a:rPr lang="es-ES_tradnl" sz="900" b="1" kern="0" dirty="0">
                  <a:solidFill>
                    <a:sysClr val="windowText" lastClr="000000"/>
                  </a:solidFill>
                </a:rPr>
                <a:t>EDUCACIÓN BÁSICA</a:t>
              </a:r>
            </a:p>
          </p:txBody>
        </p:sp>
        <p:sp>
          <p:nvSpPr>
            <p:cNvPr id="14" name="Text Box 16"/>
            <p:cNvSpPr txBox="1">
              <a:spLocks noChangeArrowheads="1"/>
            </p:cNvSpPr>
            <p:nvPr/>
          </p:nvSpPr>
          <p:spPr bwMode="auto">
            <a:xfrm>
              <a:off x="6595402" y="3716497"/>
              <a:ext cx="1902160" cy="466786"/>
            </a:xfrm>
            <a:prstGeom prst="rect">
              <a:avLst/>
            </a:prstGeom>
            <a:noFill/>
            <a:ln w="38100">
              <a:solidFill>
                <a:srgbClr val="00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2B2B2"/>
                      </a:gs>
                      <a:gs pos="100000">
                        <a:srgbClr val="F8F8F8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81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7" eaLnBrk="0" hangingPunct="0">
                <a:defRPr/>
              </a:pPr>
              <a:endParaRPr lang="es-ES_tradnl" sz="900" b="1" kern="0" dirty="0">
                <a:solidFill>
                  <a:sysClr val="windowText" lastClr="000000"/>
                </a:solidFill>
              </a:endParaRPr>
            </a:p>
            <a:p>
              <a:pPr algn="ctr" defTabSz="914377" eaLnBrk="0" hangingPunct="0">
                <a:defRPr/>
              </a:pPr>
              <a:r>
                <a:rPr lang="es-ES_tradnl" sz="900" b="1" kern="0" dirty="0">
                  <a:solidFill>
                    <a:sysClr val="windowText" lastClr="000000"/>
                  </a:solidFill>
                </a:rPr>
                <a:t>DIRECCIONES  GENERALES</a:t>
              </a:r>
            </a:p>
          </p:txBody>
        </p:sp>
        <p:sp>
          <p:nvSpPr>
            <p:cNvPr id="15" name="Text Box 17"/>
            <p:cNvSpPr txBox="1">
              <a:spLocks noChangeArrowheads="1"/>
            </p:cNvSpPr>
            <p:nvPr/>
          </p:nvSpPr>
          <p:spPr bwMode="auto">
            <a:xfrm>
              <a:off x="933544" y="4526852"/>
              <a:ext cx="2233115" cy="423863"/>
            </a:xfrm>
            <a:prstGeom prst="rect">
              <a:avLst/>
            </a:prstGeom>
            <a:noFill/>
            <a:ln w="38100">
              <a:solidFill>
                <a:srgbClr val="00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2B2B2"/>
                      </a:gs>
                      <a:gs pos="100000">
                        <a:srgbClr val="F8F8F8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81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7" eaLnBrk="0" hangingPunct="0">
                <a:defRPr/>
              </a:pPr>
              <a:endParaRPr lang="es-ES_tradnl" sz="900" b="1" kern="0" dirty="0">
                <a:solidFill>
                  <a:sysClr val="windowText" lastClr="000000"/>
                </a:solidFill>
              </a:endParaRPr>
            </a:p>
            <a:p>
              <a:pPr algn="ctr" defTabSz="914377" eaLnBrk="0" hangingPunct="0">
                <a:defRPr/>
              </a:pPr>
              <a:r>
                <a:rPr lang="es-ES_tradnl" sz="900" b="1" kern="0" dirty="0">
                  <a:solidFill>
                    <a:sysClr val="windowText" lastClr="000000"/>
                  </a:solidFill>
                </a:rPr>
                <a:t>SECTORES EDUCATIVOS</a:t>
              </a:r>
            </a:p>
          </p:txBody>
        </p:sp>
        <p:sp>
          <p:nvSpPr>
            <p:cNvPr id="16" name="Text Box 20"/>
            <p:cNvSpPr txBox="1">
              <a:spLocks noChangeArrowheads="1"/>
            </p:cNvSpPr>
            <p:nvPr/>
          </p:nvSpPr>
          <p:spPr bwMode="auto">
            <a:xfrm>
              <a:off x="899592" y="3123987"/>
              <a:ext cx="2267068" cy="449263"/>
            </a:xfrm>
            <a:prstGeom prst="rect">
              <a:avLst/>
            </a:prstGeom>
            <a:noFill/>
            <a:ln w="38100">
              <a:solidFill>
                <a:srgbClr val="00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2B2B2"/>
                      </a:gs>
                      <a:gs pos="100000">
                        <a:srgbClr val="F8F8F8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81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7" eaLnBrk="0" hangingPunct="0">
                <a:defRPr/>
              </a:pPr>
              <a:r>
                <a:rPr lang="es-ES_tradnl" sz="900" b="1" kern="0" dirty="0">
                  <a:solidFill>
                    <a:sysClr val="windowText" lastClr="000000"/>
                  </a:solidFill>
                </a:rPr>
                <a:t>DIRECCIONES GENERALES</a:t>
              </a:r>
            </a:p>
          </p:txBody>
        </p:sp>
        <p:sp>
          <p:nvSpPr>
            <p:cNvPr id="17" name="Line 23"/>
            <p:cNvSpPr>
              <a:spLocks noChangeShapeType="1"/>
            </p:cNvSpPr>
            <p:nvPr/>
          </p:nvSpPr>
          <p:spPr bwMode="auto">
            <a:xfrm>
              <a:off x="6017278" y="2556623"/>
              <a:ext cx="569836" cy="2350"/>
            </a:xfrm>
            <a:prstGeom prst="line">
              <a:avLst/>
            </a:prstGeom>
            <a:noFill/>
            <a:ln w="38100">
              <a:solidFill>
                <a:srgbClr val="003366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377">
                <a:defRPr/>
              </a:pPr>
              <a:endParaRPr lang="es-MX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Line 26"/>
            <p:cNvSpPr>
              <a:spLocks noChangeShapeType="1"/>
            </p:cNvSpPr>
            <p:nvPr/>
          </p:nvSpPr>
          <p:spPr bwMode="auto">
            <a:xfrm>
              <a:off x="1944502" y="2901244"/>
              <a:ext cx="0" cy="206832"/>
            </a:xfrm>
            <a:prstGeom prst="line">
              <a:avLst/>
            </a:prstGeom>
            <a:noFill/>
            <a:ln w="38100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377">
                <a:defRPr/>
              </a:pPr>
              <a:endParaRPr lang="es-MX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" name="Line 29"/>
            <p:cNvSpPr>
              <a:spLocks noChangeShapeType="1"/>
            </p:cNvSpPr>
            <p:nvPr/>
          </p:nvSpPr>
          <p:spPr bwMode="auto">
            <a:xfrm>
              <a:off x="4789612" y="2086335"/>
              <a:ext cx="0" cy="207220"/>
            </a:xfrm>
            <a:prstGeom prst="line">
              <a:avLst/>
            </a:prstGeom>
            <a:noFill/>
            <a:ln w="38100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377">
                <a:defRPr/>
              </a:pPr>
              <a:endParaRPr lang="es-MX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2" name="Text Box 16"/>
            <p:cNvSpPr txBox="1">
              <a:spLocks noChangeArrowheads="1"/>
            </p:cNvSpPr>
            <p:nvPr/>
          </p:nvSpPr>
          <p:spPr bwMode="auto">
            <a:xfrm>
              <a:off x="6622575" y="5145231"/>
              <a:ext cx="1902160" cy="466786"/>
            </a:xfrm>
            <a:prstGeom prst="rect">
              <a:avLst/>
            </a:prstGeom>
            <a:noFill/>
            <a:ln w="38100">
              <a:solidFill>
                <a:srgbClr val="00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2B2B2"/>
                      </a:gs>
                      <a:gs pos="100000">
                        <a:srgbClr val="F8F8F8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81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7" eaLnBrk="0" hangingPunct="0">
                <a:defRPr/>
              </a:pPr>
              <a:endParaRPr lang="es-ES_tradnl" sz="900" b="1" kern="0" dirty="0">
                <a:solidFill>
                  <a:sysClr val="windowText" lastClr="000000"/>
                </a:solidFill>
              </a:endParaRPr>
            </a:p>
            <a:p>
              <a:pPr algn="ctr" defTabSz="914377" eaLnBrk="0" hangingPunct="0">
                <a:defRPr/>
              </a:pPr>
              <a:r>
                <a:rPr lang="es-ES_tradnl" sz="900" b="1" kern="0" dirty="0">
                  <a:solidFill>
                    <a:sysClr val="windowText" lastClr="000000"/>
                  </a:solidFill>
                </a:rPr>
                <a:t>DIRECCIONES DE ÁREA</a:t>
              </a:r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899592" y="3795038"/>
              <a:ext cx="2267068" cy="449263"/>
            </a:xfrm>
            <a:prstGeom prst="rect">
              <a:avLst/>
            </a:prstGeom>
            <a:noFill/>
            <a:ln w="38100">
              <a:solidFill>
                <a:srgbClr val="00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2B2B2"/>
                      </a:gs>
                      <a:gs pos="100000">
                        <a:srgbClr val="F8F8F8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81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7" eaLnBrk="0" hangingPunct="0">
                <a:defRPr/>
              </a:pPr>
              <a:r>
                <a:rPr lang="es-ES_tradnl" sz="900" b="1" kern="0" dirty="0">
                  <a:solidFill>
                    <a:sysClr val="windowText" lastClr="000000"/>
                  </a:solidFill>
                </a:rPr>
                <a:t>DIRECTORES DE NIVEL EDUCATIVO</a:t>
              </a:r>
            </a:p>
          </p:txBody>
        </p:sp>
        <p:sp>
          <p:nvSpPr>
            <p:cNvPr id="24" name="Text Box 17"/>
            <p:cNvSpPr txBox="1">
              <a:spLocks noChangeArrowheads="1"/>
            </p:cNvSpPr>
            <p:nvPr/>
          </p:nvSpPr>
          <p:spPr bwMode="auto">
            <a:xfrm>
              <a:off x="958275" y="5216935"/>
              <a:ext cx="2208384" cy="487786"/>
            </a:xfrm>
            <a:prstGeom prst="rect">
              <a:avLst/>
            </a:prstGeom>
            <a:noFill/>
            <a:ln w="38100">
              <a:solidFill>
                <a:srgbClr val="00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2B2B2"/>
                      </a:gs>
                      <a:gs pos="100000">
                        <a:srgbClr val="F8F8F8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81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7" eaLnBrk="0" hangingPunct="0">
                <a:defRPr/>
              </a:pPr>
              <a:endParaRPr lang="es-ES_tradnl" sz="900" b="1" kern="0" dirty="0">
                <a:solidFill>
                  <a:sysClr val="windowText" lastClr="000000"/>
                </a:solidFill>
              </a:endParaRPr>
            </a:p>
            <a:p>
              <a:pPr algn="ctr" defTabSz="914377" eaLnBrk="0" hangingPunct="0">
                <a:defRPr/>
              </a:pPr>
              <a:r>
                <a:rPr lang="es-ES_tradnl" sz="900" b="1" kern="0" dirty="0">
                  <a:solidFill>
                    <a:sysClr val="windowText" lastClr="000000"/>
                  </a:solidFill>
                </a:rPr>
                <a:t>SUPERVISORES DE ZONA ESCOLAR</a:t>
              </a:r>
            </a:p>
          </p:txBody>
        </p:sp>
        <p:sp>
          <p:nvSpPr>
            <p:cNvPr id="25" name="Text Box 17"/>
            <p:cNvSpPr txBox="1">
              <a:spLocks noChangeArrowheads="1"/>
            </p:cNvSpPr>
            <p:nvPr/>
          </p:nvSpPr>
          <p:spPr bwMode="auto">
            <a:xfrm>
              <a:off x="963823" y="6014163"/>
              <a:ext cx="2202836" cy="490541"/>
            </a:xfrm>
            <a:prstGeom prst="rect">
              <a:avLst/>
            </a:prstGeom>
            <a:noFill/>
            <a:ln w="38100">
              <a:solidFill>
                <a:srgbClr val="00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2B2B2"/>
                      </a:gs>
                      <a:gs pos="100000">
                        <a:srgbClr val="F8F8F8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81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7" eaLnBrk="0" hangingPunct="0">
                <a:defRPr/>
              </a:pPr>
              <a:endParaRPr lang="es-ES_tradnl" sz="900" b="1" kern="0" dirty="0">
                <a:solidFill>
                  <a:sysClr val="windowText" lastClr="000000"/>
                </a:solidFill>
              </a:endParaRPr>
            </a:p>
            <a:p>
              <a:pPr algn="ctr" defTabSz="914377" eaLnBrk="0" hangingPunct="0">
                <a:defRPr/>
              </a:pPr>
              <a:r>
                <a:rPr lang="es-ES_tradnl" sz="900" b="1" kern="0" dirty="0">
                  <a:solidFill>
                    <a:sysClr val="windowText" lastClr="000000"/>
                  </a:solidFill>
                </a:rPr>
                <a:t>DIRECTORES DE PLANTELES EDUCATIVOS</a:t>
              </a:r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>
              <a:off x="1930382" y="3573250"/>
              <a:ext cx="0" cy="206832"/>
            </a:xfrm>
            <a:prstGeom prst="line">
              <a:avLst/>
            </a:prstGeom>
            <a:noFill/>
            <a:ln w="38100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377">
                <a:defRPr/>
              </a:pPr>
              <a:endParaRPr lang="es-MX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 flipH="1">
              <a:off x="7452320" y="2901243"/>
              <a:ext cx="5626" cy="815253"/>
            </a:xfrm>
            <a:prstGeom prst="line">
              <a:avLst/>
            </a:prstGeom>
            <a:noFill/>
            <a:ln w="38100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377">
                <a:defRPr/>
              </a:pPr>
              <a:endParaRPr lang="es-MX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7452320" y="4183283"/>
              <a:ext cx="0" cy="899844"/>
            </a:xfrm>
            <a:prstGeom prst="line">
              <a:avLst/>
            </a:prstGeom>
            <a:noFill/>
            <a:ln w="38100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377">
                <a:defRPr/>
              </a:pPr>
              <a:endParaRPr lang="es-MX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9" name="Line 26"/>
            <p:cNvSpPr>
              <a:spLocks noChangeShapeType="1"/>
            </p:cNvSpPr>
            <p:nvPr/>
          </p:nvSpPr>
          <p:spPr bwMode="auto">
            <a:xfrm>
              <a:off x="4808199" y="2807809"/>
              <a:ext cx="0" cy="331581"/>
            </a:xfrm>
            <a:prstGeom prst="line">
              <a:avLst/>
            </a:prstGeom>
            <a:noFill/>
            <a:ln w="38100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377">
                <a:defRPr/>
              </a:pPr>
              <a:endParaRPr lang="es-MX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0" name="Line 26"/>
            <p:cNvSpPr>
              <a:spLocks noChangeShapeType="1"/>
            </p:cNvSpPr>
            <p:nvPr/>
          </p:nvSpPr>
          <p:spPr bwMode="auto">
            <a:xfrm>
              <a:off x="4808198" y="2807808"/>
              <a:ext cx="30005" cy="2394115"/>
            </a:xfrm>
            <a:prstGeom prst="line">
              <a:avLst/>
            </a:prstGeom>
            <a:noFill/>
            <a:ln w="38100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377">
                <a:defRPr/>
              </a:pPr>
              <a:endParaRPr lang="es-MX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4" name="Line 26"/>
            <p:cNvSpPr>
              <a:spLocks noChangeShapeType="1"/>
            </p:cNvSpPr>
            <p:nvPr/>
          </p:nvSpPr>
          <p:spPr bwMode="auto">
            <a:xfrm>
              <a:off x="1930382" y="4244302"/>
              <a:ext cx="0" cy="285624"/>
            </a:xfrm>
            <a:prstGeom prst="line">
              <a:avLst/>
            </a:prstGeom>
            <a:noFill/>
            <a:ln w="38100">
              <a:solidFill>
                <a:srgbClr val="0033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377">
                <a:defRPr/>
              </a:pPr>
              <a:endParaRPr lang="es-MX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5" name="Line 23"/>
            <p:cNvSpPr>
              <a:spLocks noChangeShapeType="1"/>
            </p:cNvSpPr>
            <p:nvPr/>
          </p:nvSpPr>
          <p:spPr bwMode="auto">
            <a:xfrm flipH="1">
              <a:off x="6147211" y="5377607"/>
              <a:ext cx="410228" cy="2034"/>
            </a:xfrm>
            <a:prstGeom prst="line">
              <a:avLst/>
            </a:prstGeom>
            <a:noFill/>
            <a:ln w="38100">
              <a:solidFill>
                <a:srgbClr val="003366"/>
              </a:solidFill>
              <a:round/>
              <a:headEnd type="none" w="sm" len="sm"/>
              <a:tailEnd type="triangl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377">
                <a:defRPr/>
              </a:pPr>
              <a:endParaRPr lang="es-MX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3903071" y="5201923"/>
              <a:ext cx="2179006" cy="466786"/>
            </a:xfrm>
            <a:prstGeom prst="rect">
              <a:avLst/>
            </a:prstGeom>
            <a:noFill/>
            <a:ln w="38100">
              <a:solidFill>
                <a:srgbClr val="00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2B2B2"/>
                      </a:gs>
                      <a:gs pos="100000">
                        <a:srgbClr val="F8F8F8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81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defTabSz="914377" eaLnBrk="0" hangingPunct="0">
                <a:defRPr/>
              </a:pPr>
              <a:endParaRPr lang="es-ES_tradnl" sz="900" b="1" kern="0" dirty="0">
                <a:solidFill>
                  <a:sysClr val="windowText" lastClr="000000"/>
                </a:solidFill>
              </a:endParaRPr>
            </a:p>
            <a:p>
              <a:pPr algn="ctr" defTabSz="914377" eaLnBrk="0" hangingPunct="0">
                <a:defRPr/>
              </a:pPr>
              <a:r>
                <a:rPr lang="es-ES_tradnl" sz="900" b="1" kern="0" dirty="0">
                  <a:solidFill>
                    <a:sysClr val="windowText" lastClr="000000"/>
                  </a:solidFill>
                </a:rPr>
                <a:t>DELEGACIONES REGIONALES DE LA SECRERTARÍA DE EDUCACIÓN</a:t>
              </a:r>
            </a:p>
          </p:txBody>
        </p:sp>
      </p:grpSp>
      <p:pic>
        <p:nvPicPr>
          <p:cNvPr id="36" name="Imagen 4" descr="newcon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9525" y="548680"/>
            <a:ext cx="53504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4 Rectángulo"/>
          <p:cNvSpPr/>
          <p:nvPr/>
        </p:nvSpPr>
        <p:spPr>
          <a:xfrm flipV="1">
            <a:off x="683569" y="6525346"/>
            <a:ext cx="7735755" cy="45719"/>
          </a:xfrm>
          <a:prstGeom prst="rect">
            <a:avLst/>
          </a:prstGeom>
          <a:gradFill>
            <a:gsLst>
              <a:gs pos="16000">
                <a:srgbClr val="CC9900"/>
              </a:gs>
              <a:gs pos="80000">
                <a:schemeClr val="bg1">
                  <a:lumMod val="7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39" name="Imagen 3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85" y="443326"/>
            <a:ext cx="1399052" cy="601247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Line 26"/>
          <p:cNvSpPr>
            <a:spLocks noChangeShapeType="1"/>
          </p:cNvSpPr>
          <p:nvPr/>
        </p:nvSpPr>
        <p:spPr bwMode="auto">
          <a:xfrm>
            <a:off x="1655676" y="4560416"/>
            <a:ext cx="0" cy="285624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>
              <a:defRPr/>
            </a:pPr>
            <a:endParaRPr lang="es-MX" kern="0" dirty="0">
              <a:solidFill>
                <a:sysClr val="windowText" lastClr="000000"/>
              </a:solidFill>
            </a:endParaRPr>
          </a:p>
        </p:txBody>
      </p:sp>
      <p:sp>
        <p:nvSpPr>
          <p:cNvPr id="40" name="Line 26"/>
          <p:cNvSpPr>
            <a:spLocks noChangeShapeType="1"/>
          </p:cNvSpPr>
          <p:nvPr/>
        </p:nvSpPr>
        <p:spPr bwMode="auto">
          <a:xfrm>
            <a:off x="1655676" y="5312481"/>
            <a:ext cx="0" cy="285624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>
              <a:defRPr/>
            </a:pPr>
            <a:endParaRPr lang="es-MX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3054921" y="4365104"/>
            <a:ext cx="0" cy="1512168"/>
          </a:xfrm>
          <a:prstGeom prst="line">
            <a:avLst/>
          </a:prstGeom>
          <a:ln w="222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1" name="Conector recto 40"/>
          <p:cNvCxnSpPr>
            <a:stCxn id="15" idx="3"/>
          </p:cNvCxnSpPr>
          <p:nvPr/>
        </p:nvCxnSpPr>
        <p:spPr>
          <a:xfrm flipV="1">
            <a:off x="2628251" y="4365104"/>
            <a:ext cx="359573" cy="4574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/>
          <p:cNvCxnSpPr/>
          <p:nvPr/>
        </p:nvCxnSpPr>
        <p:spPr>
          <a:xfrm flipV="1">
            <a:off x="2644275" y="5885753"/>
            <a:ext cx="359573" cy="4574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 flipV="1">
            <a:off x="3142344" y="5054090"/>
            <a:ext cx="179787" cy="6658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 flipV="1">
            <a:off x="2670433" y="5067783"/>
            <a:ext cx="359573" cy="4574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922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CuadroTexto"/>
          <p:cNvSpPr txBox="1">
            <a:spLocks noChangeArrowheads="1"/>
          </p:cNvSpPr>
          <p:nvPr/>
        </p:nvSpPr>
        <p:spPr bwMode="auto">
          <a:xfrm>
            <a:off x="859441" y="2155616"/>
            <a:ext cx="756084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 eaLnBrk="0" hangingPunct="0">
              <a:spcBef>
                <a:spcPct val="50000"/>
              </a:spcBef>
            </a:pPr>
            <a:r>
              <a:rPr lang="es-ES_tradnl" sz="2400" dirty="0">
                <a:latin typeface="Tahoma" pitchFamily="34" charset="0"/>
              </a:rPr>
              <a:t>FORMATO DE CONTROL </a:t>
            </a:r>
          </a:p>
          <a:p>
            <a:pPr lvl="0" algn="ctr" eaLnBrk="0" hangingPunct="0">
              <a:spcBef>
                <a:spcPct val="50000"/>
              </a:spcBef>
            </a:pPr>
            <a:r>
              <a:rPr lang="es-ES_tradnl" sz="2400" dirty="0">
                <a:latin typeface="Tahoma" pitchFamily="34" charset="0"/>
              </a:rPr>
              <a:t>PARA SOLICITUD DE INCREMENTO </a:t>
            </a:r>
          </a:p>
          <a:p>
            <a:pPr lvl="0" algn="ctr" eaLnBrk="0" hangingPunct="0">
              <a:spcBef>
                <a:spcPct val="50000"/>
              </a:spcBef>
            </a:pPr>
            <a:r>
              <a:rPr lang="es-ES_tradnl" sz="2400" dirty="0">
                <a:latin typeface="Tahoma" pitchFamily="34" charset="0"/>
              </a:rPr>
              <a:t>DE LIBROS DE TEXTO GRATUITOS</a:t>
            </a:r>
          </a:p>
        </p:txBody>
      </p:sp>
      <p:sp>
        <p:nvSpPr>
          <p:cNvPr id="5" name="4 Rectángulo"/>
          <p:cNvSpPr/>
          <p:nvPr/>
        </p:nvSpPr>
        <p:spPr>
          <a:xfrm flipV="1">
            <a:off x="683569" y="6525346"/>
            <a:ext cx="7735755" cy="45719"/>
          </a:xfrm>
          <a:prstGeom prst="rect">
            <a:avLst/>
          </a:prstGeom>
          <a:gradFill>
            <a:gsLst>
              <a:gs pos="16000">
                <a:srgbClr val="CC9900"/>
              </a:gs>
              <a:gs pos="80000">
                <a:schemeClr val="bg1">
                  <a:lumMod val="7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" name="Imagen 4" descr="newcon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489" y="404664"/>
            <a:ext cx="53504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n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93" y="563315"/>
            <a:ext cx="1687084" cy="723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885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792" y="188640"/>
            <a:ext cx="3888432" cy="6365356"/>
          </a:xfrm>
          <a:prstGeom prst="rect">
            <a:avLst/>
          </a:prstGeom>
        </p:spPr>
      </p:pic>
      <p:pic>
        <p:nvPicPr>
          <p:cNvPr id="9" name="Imagen 4" descr="newcona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48059"/>
            <a:ext cx="53504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n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076" y="244239"/>
            <a:ext cx="1687084" cy="723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168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188640"/>
            <a:ext cx="4833586" cy="6350140"/>
          </a:xfrm>
          <a:prstGeom prst="rect">
            <a:avLst/>
          </a:prstGeom>
        </p:spPr>
      </p:pic>
      <p:pic>
        <p:nvPicPr>
          <p:cNvPr id="4" name="Imagen 4" descr="newcona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48059"/>
            <a:ext cx="53504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076" y="244239"/>
            <a:ext cx="1687084" cy="723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363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476672"/>
            <a:ext cx="6264696" cy="5682454"/>
          </a:xfrm>
          <a:prstGeom prst="rect">
            <a:avLst/>
          </a:prstGeom>
        </p:spPr>
      </p:pic>
      <p:pic>
        <p:nvPicPr>
          <p:cNvPr id="4" name="Imagen 4" descr="newcona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48059"/>
            <a:ext cx="53504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076" y="244239"/>
            <a:ext cx="1687084" cy="723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543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260648"/>
            <a:ext cx="4176464" cy="6365356"/>
          </a:xfrm>
          <a:prstGeom prst="rect">
            <a:avLst/>
          </a:prstGeom>
        </p:spPr>
      </p:pic>
      <p:pic>
        <p:nvPicPr>
          <p:cNvPr id="4" name="Imagen 4" descr="newcona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48059"/>
            <a:ext cx="53504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076" y="244239"/>
            <a:ext cx="1687084" cy="723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400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4 CuadroTexto"/>
          <p:cNvSpPr txBox="1">
            <a:spLocks noChangeArrowheads="1"/>
          </p:cNvSpPr>
          <p:nvPr/>
        </p:nvSpPr>
        <p:spPr bwMode="auto">
          <a:xfrm>
            <a:off x="589417" y="1844825"/>
            <a:ext cx="809818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s-ES_tradnl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JUSTIFICACIÓN</a:t>
            </a:r>
          </a:p>
          <a:p>
            <a:pPr algn="just" eaLnBrk="0" hangingPunct="0"/>
            <a:endParaRPr lang="es-ES_tradnl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0" hangingPunct="0"/>
            <a:endParaRPr lang="es-ES_tradnl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0" hangingPunct="0">
              <a:lnSpc>
                <a:spcPct val="200000"/>
              </a:lnSpc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LA SECRETARÍA DE EDUCACIÓN PÚBLICA, POR CONDUCTO DE LA COMISIÓN NACIONAL DE LIBROS DE TEXTO GRATUITOS, DISTRIBUYE AL GOBIERNO DEL ESTADO DE JALISCO, LOS LIBROS DE TEXTO GRATUITOS Y DEMAS MATERIALES EDUCATIVOS, QUIEN A SU VEZ, A TRAVÉS DE LA SECRETARÍA DE EDUCACIÓN JALISCO Y CON LA PARTICIPACIÓN CONJUNTA DE LA DIRECCIÓN GENERAL DE DELEGACIONES REGIONALES, EN CADA REGIÓN DEL ESTADO, REALIZAN  GRANDES ESFUERZOS PARA GARANTIZAR LA ENTREGA DE LOS LIBROS DE TEXTO GRATUITOS Y DE MATERIALES EDUCATIVOS A LOS ALUMNOS Y MAESTROS DE EDUCACIÓN BÁSICA, PARA QUE CUENTEN CON ESTE MATERIAL Y PUEDAN DESARROLLAR UNA EDUCACIÓN CON LA CALIDAD Y ATENCIÓN A LOS JALISCIENSES. </a:t>
            </a:r>
            <a:endParaRPr lang="es-ES_tradnl" sz="1600" dirty="0">
              <a:latin typeface="Tahoma" pitchFamily="34" charset="0"/>
            </a:endParaRPr>
          </a:p>
          <a:p>
            <a:pPr algn="just" eaLnBrk="0" hangingPunct="0"/>
            <a:endParaRPr lang="es-ES_tradnl" sz="1600" dirty="0">
              <a:latin typeface="Tahoma" pitchFamily="34" charset="0"/>
            </a:endParaRPr>
          </a:p>
          <a:p>
            <a:pPr algn="just" eaLnBrk="0" hangingPunct="0"/>
            <a:endParaRPr lang="es-ES_tradnl" sz="1400" dirty="0">
              <a:latin typeface="Tahoma" pitchFamily="34" charset="0"/>
            </a:endParaRPr>
          </a:p>
          <a:p>
            <a:pPr algn="ctr" eaLnBrk="0" hangingPunct="0"/>
            <a:endParaRPr lang="es-ES_tradnl" sz="1200" dirty="0">
              <a:latin typeface="Tahoma" pitchFamily="34" charset="0"/>
            </a:endParaRPr>
          </a:p>
          <a:p>
            <a:pPr algn="just" eaLnBrk="0" hangingPunct="0"/>
            <a:endParaRPr lang="es-ES_tradnl" sz="1200" dirty="0">
              <a:latin typeface="Tahoma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 flipV="1">
            <a:off x="683569" y="6525346"/>
            <a:ext cx="7735755" cy="45719"/>
          </a:xfrm>
          <a:prstGeom prst="rect">
            <a:avLst/>
          </a:prstGeom>
          <a:gradFill>
            <a:gsLst>
              <a:gs pos="16000">
                <a:srgbClr val="CC9900"/>
              </a:gs>
              <a:gs pos="80000">
                <a:schemeClr val="bg1">
                  <a:lumMod val="7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0" name="Imagen 4" descr="newcon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489" y="404664"/>
            <a:ext cx="53504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n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93" y="563315"/>
            <a:ext cx="1687084" cy="723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943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CuadroTexto"/>
          <p:cNvSpPr txBox="1">
            <a:spLocks noChangeArrowheads="1"/>
          </p:cNvSpPr>
          <p:nvPr/>
        </p:nvSpPr>
        <p:spPr bwMode="auto">
          <a:xfrm>
            <a:off x="742635" y="1099895"/>
            <a:ext cx="763284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s-ES_tradnl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MARCO JURÍDICO</a:t>
            </a:r>
          </a:p>
          <a:p>
            <a:endParaRPr lang="es-MX" sz="1400" dirty="0"/>
          </a:p>
          <a:p>
            <a:r>
              <a:rPr lang="es-MX" sz="1400" dirty="0"/>
              <a:t> 1. Artículo 3° Constitucional Fracción III</a:t>
            </a:r>
          </a:p>
          <a:p>
            <a:r>
              <a:rPr lang="es-MX" sz="1400" dirty="0"/>
              <a:t> </a:t>
            </a:r>
          </a:p>
          <a:p>
            <a:r>
              <a:rPr lang="es-MX" sz="1400" dirty="0"/>
              <a:t>2. Ley General de Educación</a:t>
            </a:r>
          </a:p>
          <a:p>
            <a:endParaRPr lang="es-MX" sz="1400" dirty="0"/>
          </a:p>
          <a:p>
            <a:r>
              <a:rPr lang="es-MX" sz="1400" dirty="0"/>
              <a:t>3. Decreto de Creación de la Comisión Nacional de Libros de Texto Gratuitos como Organismo Público Descentralizado. </a:t>
            </a:r>
          </a:p>
          <a:p>
            <a:endParaRPr lang="es-MX" sz="1400" dirty="0"/>
          </a:p>
          <a:p>
            <a:r>
              <a:rPr lang="es-MX" sz="1400" dirty="0"/>
              <a:t>4. Convenio General de Transferencia de Libros de Texto Gratuitos de Educación Preescolar, Primaria; en Lenguas Indígenas, Secundaria, Telesecundaria, </a:t>
            </a:r>
            <a:r>
              <a:rPr lang="es-MX" sz="1400" dirty="0" err="1"/>
              <a:t>Telebachillerato</a:t>
            </a:r>
            <a:r>
              <a:rPr lang="es-MX" sz="1400" dirty="0"/>
              <a:t>, Código Braille, Formato </a:t>
            </a:r>
            <a:r>
              <a:rPr lang="es-MX" sz="1400" dirty="0" err="1"/>
              <a:t>Macrotipo</a:t>
            </a:r>
            <a:r>
              <a:rPr lang="es-MX" sz="1400" dirty="0"/>
              <a:t>, Programa Nacional de Ingles (PRONI), Programa Nacional de Bibliotecas Escolares y de Tiempo Completo y Programa Nacional de Convivencia Escolar (PNCE).</a:t>
            </a:r>
          </a:p>
          <a:p>
            <a:endParaRPr lang="es-MX" sz="1400" dirty="0"/>
          </a:p>
          <a:p>
            <a:r>
              <a:rPr lang="es-MX" sz="1400" dirty="0"/>
              <a:t>3. Ley de Educación del Estado Libre y Soberano de Jalisco.</a:t>
            </a:r>
          </a:p>
          <a:p>
            <a:r>
              <a:rPr lang="es-MX" sz="1400" dirty="0"/>
              <a:t> </a:t>
            </a:r>
          </a:p>
          <a:p>
            <a:r>
              <a:rPr lang="es-MX" sz="1400" dirty="0"/>
              <a:t>4. Reglamento Interno de la Secretaría de Educación, Atribuciones</a:t>
            </a:r>
            <a:r>
              <a:rPr lang="es-MX" sz="1400" dirty="0" smtClean="0"/>
              <a:t>:</a:t>
            </a:r>
          </a:p>
          <a:p>
            <a:r>
              <a:rPr lang="es-MX" sz="1400" dirty="0"/>
              <a:t>• Subsecretaría de Educación Básica, Sección Segunda, Art. 24 Fracción XIX</a:t>
            </a:r>
          </a:p>
          <a:p>
            <a:r>
              <a:rPr lang="es-MX" sz="1400" dirty="0" smtClean="0"/>
              <a:t>• </a:t>
            </a:r>
            <a:r>
              <a:rPr lang="es-MX" sz="1400" dirty="0"/>
              <a:t>Dirección General de Delegaciones Regionales Art. 104 Fracción </a:t>
            </a:r>
            <a:r>
              <a:rPr lang="es-MX" sz="1400" dirty="0" smtClean="0"/>
              <a:t>VI</a:t>
            </a:r>
          </a:p>
          <a:p>
            <a:r>
              <a:rPr lang="es-MX" sz="1400" dirty="0"/>
              <a:t>• </a:t>
            </a:r>
            <a:r>
              <a:rPr lang="es-MX" sz="1400" dirty="0" smtClean="0"/>
              <a:t>Delegaciones Regionales, Sección Cuarta, Art. 106 Fracción IV y XXV </a:t>
            </a:r>
            <a:r>
              <a:rPr lang="es-MX" sz="1400" dirty="0"/>
              <a:t> </a:t>
            </a:r>
          </a:p>
          <a:p>
            <a:endParaRPr lang="es-MX" sz="1400" dirty="0">
              <a:solidFill>
                <a:srgbClr val="FF0000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 flipV="1">
            <a:off x="683569" y="6525346"/>
            <a:ext cx="7735755" cy="45719"/>
          </a:xfrm>
          <a:prstGeom prst="rect">
            <a:avLst/>
          </a:prstGeom>
          <a:gradFill>
            <a:gsLst>
              <a:gs pos="16000">
                <a:srgbClr val="CC9900"/>
              </a:gs>
              <a:gs pos="80000">
                <a:schemeClr val="bg1">
                  <a:lumMod val="7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" name="Imagen 4" descr="newcon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489" y="404664"/>
            <a:ext cx="53504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n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93" y="563315"/>
            <a:ext cx="1687084" cy="723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682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CuadroTexto"/>
          <p:cNvSpPr txBox="1">
            <a:spLocks noChangeArrowheads="1"/>
          </p:cNvSpPr>
          <p:nvPr/>
        </p:nvSpPr>
        <p:spPr bwMode="auto">
          <a:xfrm>
            <a:off x="611560" y="1556793"/>
            <a:ext cx="7992888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just" eaLnBrk="0" hangingPunct="0"/>
            <a:endParaRPr lang="es-ES_tradnl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eaLnBrk="0" hangingPunct="0"/>
            <a:r>
              <a:rPr lang="es-ES_tradnl" sz="2000" b="1" u="sng" spc="151" dirty="0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r>
              <a:rPr lang="es-ES_tradnl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lvl="0" algn="just" eaLnBrk="0" hangingPunct="0"/>
            <a:endParaRPr lang="es-ES_tradnl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hangingPunct="0"/>
            <a:r>
              <a:rPr lang="es-ES_tradnl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lvl="0" algn="just" eaLnBrk="0" hangingPunct="0">
              <a:lnSpc>
                <a:spcPct val="200000"/>
              </a:lnSpc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DISTRIBUIR LOS LIBROS DE TEXTO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GRATUITOS Y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MATERIALES  EDUCATIVOS A  LOS ALUMNOS DE EDUCACIÓN BÁSICA, DE MANERA OPORTUNA, A TRAVES DE UNA COORDINACIÓN CONJUNTA ENTRE LAS DELEGACIONES REGIONALES,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JEFATURAS DE SECTOR, SUPERVISIONES,  DIRECCIONES ESCOLARES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Y DOCENTES, ASÍ COMO EL APOYO DE LAS ASOCIACIONES DE PADRES DE FAMILIA, AYUNTAMIENTOS Y OTROS ORGANISMOS,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EN CUMPLIMIENTO AL DECRETO DEL EJECUTIVO FEDERAL.</a:t>
            </a:r>
            <a:endParaRPr lang="es-ES_tradn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 flipV="1">
            <a:off x="683569" y="6525346"/>
            <a:ext cx="7735755" cy="45719"/>
          </a:xfrm>
          <a:prstGeom prst="rect">
            <a:avLst/>
          </a:prstGeom>
          <a:gradFill>
            <a:gsLst>
              <a:gs pos="16000">
                <a:srgbClr val="CC9900"/>
              </a:gs>
              <a:gs pos="80000">
                <a:schemeClr val="bg1">
                  <a:lumMod val="7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" name="Imagen 4" descr="newcon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489" y="404664"/>
            <a:ext cx="53504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n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93" y="563315"/>
            <a:ext cx="1687084" cy="723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254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CuadroTexto"/>
          <p:cNvSpPr txBox="1">
            <a:spLocks noChangeArrowheads="1"/>
          </p:cNvSpPr>
          <p:nvPr/>
        </p:nvSpPr>
        <p:spPr bwMode="auto">
          <a:xfrm>
            <a:off x="578277" y="1268760"/>
            <a:ext cx="809818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 eaLnBrk="0" hangingPunct="0"/>
            <a:r>
              <a:rPr lang="es-ES_tradnl" sz="1400" b="1" dirty="0">
                <a:latin typeface="Arial" panose="020B0604020202020204" pitchFamily="34" charset="0"/>
                <a:cs typeface="Arial" panose="020B0604020202020204" pitchFamily="34" charset="0"/>
              </a:rPr>
              <a:t>CONSIDERACIONES GENERALES</a:t>
            </a:r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just" eaLnBrk="0" hangingPunct="0"/>
            <a:endParaRPr lang="es-ES_tradnl" sz="140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hangingPunct="0">
              <a:lnSpc>
                <a:spcPct val="150000"/>
              </a:lnSpc>
            </a:pP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LAS JEFATURAS DE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SECTOR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Y/O SUPERVISIONES DEBERÁN 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TOMAR EN CUENTA LAS DEBIDAS PRECAUCIONES</a:t>
            </a:r>
            <a:r>
              <a:rPr lang="es-ES_tradnl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CON LA FINALIDAD DE LLEVAR A CABO UNA DISTRIBUCIÓN PROGRAMADA Y  ADECUADA DE LIBROS DE TEXTO HACIA SUS PLANTELES ESCOLARES.</a:t>
            </a:r>
          </a:p>
          <a:p>
            <a:pPr lvl="0" algn="just" eaLnBrk="0" hangingPunct="0">
              <a:lnSpc>
                <a:spcPct val="150000"/>
              </a:lnSpc>
            </a:pPr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NOMBRAR A UN RESPONSABLE EN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CADA ZONA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ESCOLAR PARA LA RECEPCIÓN Y DISTRIBUCIÓN DE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LOS LIBROS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TEXTO GRATUITOS,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OTORGÁNDOLE LAS FACILIDADES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NECESARIAS PARA EL CUMPLIMINETO DE ESTAS ACTIVIDADES-</a:t>
            </a:r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0" hangingPunct="0">
              <a:lnSpc>
                <a:spcPct val="150000"/>
              </a:lnSpc>
            </a:pPr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DEFINIR UN ESPACIO, FISICO SEGURO Y ACCESIBLE, PARA EL RESGUARDO DE LIBROS DE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TEXTO GRATUITOS Y DEMÁS MATERIALES EDUCATIVOS.</a:t>
            </a:r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0" hangingPunct="0">
              <a:lnSpc>
                <a:spcPct val="150000"/>
              </a:lnSpc>
            </a:pPr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INFORMAR A LA DELEGACIÓN REGIONAL CORRESPONDIENTE, LOS DATOS DEL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PERSONAL RESPONSABLE Y EL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LUGAR DE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 RECEPCIÓN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1446" indent="-171446" algn="just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EL RESPONSABLE DE ESTA ACTIVIDAD DEBERÁ MANTENER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COMUNICACIÓN CONSTANTE CON LA DELEGACIÓN REGIONAL PARA CONOCER LA FECHA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PROGRAMADA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PARA LA RECEPCIÓN </a:t>
            </a:r>
          </a:p>
          <a:p>
            <a:pPr marL="171446" indent="-171446" algn="just" eaLnBrk="0" hangingPunct="0">
              <a:buFont typeface="Arial" panose="020B0604020202020204" pitchFamily="34" charset="0"/>
              <a:buChar char="•"/>
            </a:pPr>
            <a:endParaRPr lang="es-ES_tradnl" sz="1200" dirty="0">
              <a:latin typeface="Tahoma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 flipV="1">
            <a:off x="683569" y="6525346"/>
            <a:ext cx="7735755" cy="45719"/>
          </a:xfrm>
          <a:prstGeom prst="rect">
            <a:avLst/>
          </a:prstGeom>
          <a:gradFill>
            <a:gsLst>
              <a:gs pos="16000">
                <a:srgbClr val="CC9900"/>
              </a:gs>
              <a:gs pos="80000">
                <a:schemeClr val="bg1">
                  <a:lumMod val="7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" name="Imagen 4" descr="newcon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489" y="404664"/>
            <a:ext cx="53504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n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93" y="563315"/>
            <a:ext cx="1687084" cy="723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867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CuadroTexto"/>
          <p:cNvSpPr txBox="1">
            <a:spLocks noChangeArrowheads="1"/>
          </p:cNvSpPr>
          <p:nvPr/>
        </p:nvSpPr>
        <p:spPr bwMode="auto">
          <a:xfrm>
            <a:off x="498443" y="785311"/>
            <a:ext cx="7920880" cy="5740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46" indent="-171446" algn="just" eaLnBrk="0" hangingPunct="0">
              <a:buFont typeface="Arial" panose="020B0604020202020204" pitchFamily="34" charset="0"/>
              <a:buChar char="•"/>
            </a:pPr>
            <a:endParaRPr lang="es-ES_tradnl" sz="1100" dirty="0">
              <a:latin typeface="Tahoma" pitchFamily="34" charset="0"/>
            </a:endParaRPr>
          </a:p>
          <a:p>
            <a:pPr lvl="0" algn="ctr" eaLnBrk="0" hangingPunct="0"/>
            <a:r>
              <a:rPr lang="es-ES_tradnl" sz="1400" b="1" dirty="0">
                <a:uFill>
                  <a:solidFill>
                    <a:srgbClr val="FFC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ACTIVIDADES DEL RESPONSABLE DE</a:t>
            </a:r>
          </a:p>
          <a:p>
            <a:pPr lvl="0" algn="ctr" eaLnBrk="0" hangingPunct="0"/>
            <a:r>
              <a:rPr lang="es-ES_tradnl" sz="1400" b="1" dirty="0">
                <a:uFill>
                  <a:solidFill>
                    <a:srgbClr val="FFC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DISTRIBUCIÓN EN ZONA ESCOLAR</a:t>
            </a:r>
          </a:p>
          <a:p>
            <a:pPr lvl="0" algn="ctr" eaLnBrk="0" hangingPunct="0"/>
            <a:endParaRPr lang="es-ES_tradnl" sz="1400" b="1" u="sng" dirty="0">
              <a:uFill>
                <a:solidFill>
                  <a:srgbClr val="FFC0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buFont typeface="Arial" panose="020B0604020202020204" pitchFamily="34" charset="0"/>
              <a:buChar char="•"/>
            </a:pPr>
            <a:endParaRPr lang="es-ES_tradn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PRESENTARSE  EN EL LUGAR, EN LA FECHA Y HORA PROGRAMADA PARA RECIBIR LOS LIBROS DE TEXTOS DE LA ZONA ESCOLAR.</a:t>
            </a:r>
          </a:p>
          <a:p>
            <a:pPr lvl="0" algn="just" eaLnBrk="0" hangingPunct="0"/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VERIFICAR LAS CANTIDADES DE EJAMPLARES RECIBIDOS DEL MATERIAL, FIRMAR Y SELLAR DE CONFORMIDAD EN EL FORMATO ESTABLECIDO, ESPECIFICANDO LAS OBSERVACIONES DE FALTANTES O CUALQUIER IRREGULARIDAD QUE SE DETECTE.</a:t>
            </a:r>
          </a:p>
          <a:p>
            <a:pPr marL="171446" indent="-171446" algn="just" eaLnBrk="0" hangingPunct="0">
              <a:buFont typeface="Arial" panose="020B0604020202020204" pitchFamily="34" charset="0"/>
              <a:buChar char="•"/>
            </a:pPr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ESTABLECER PREVIAMENTE LAS ESTRATEGIAS PARA LA ENTREGA DE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LIBROS DE TEXTO GRATUITOS 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Y/O MATERIAL EDUCATIVO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CON LA RECOMENDACIÓN DE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CONFORMAR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POR ANTICIPADO LOS PAQUETES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PROGRAMAR LOS HORARIOS PARA LA ENTREGA A CADA PLANTEL EDUCATIVO DE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LA ZONA ESCOLAR.</a:t>
            </a:r>
          </a:p>
          <a:p>
            <a:pPr lvl="0" algn="just" eaLnBrk="0" hangingPunct="0"/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VERIFICAR QUE LA ENTREGA A CADA PLANTEL CORRESPONDA A LAS CANTIDADES Y TÍTULOS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REGISTRADOS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EN EL FORMATO DE RECEPCIÓN  POR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CENTRO DE TRABAJO.</a:t>
            </a:r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buFont typeface="Arial" panose="020B0604020202020204" pitchFamily="34" charset="0"/>
              <a:buChar char="•"/>
            </a:pPr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REGISTRAR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LOS PLANTELES EDUCATIVOS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Y CANTIDAD DE LIBROS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COMO PARTE DE LOS CONTROLES INERNOS.</a:t>
            </a:r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buFont typeface="Arial" panose="020B0604020202020204" pitchFamily="34" charset="0"/>
              <a:buChar char="•"/>
            </a:pPr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RESGUARDAR EN LA SUPERVISIÓN LOS LIBROS EXCEDENTES, QUE PERMITAN HACER LOS AJUSTES INTERNOS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NECESARIOS EN CADA PLANTEL EDUCATIVO CORRESPONDIENTE A CADAS ZONA ESCOLAR</a:t>
            </a:r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buFont typeface="Arial" panose="020B0604020202020204" pitchFamily="34" charset="0"/>
              <a:buChar char="•"/>
            </a:pPr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ELABORAR OFICIO DE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SOLICITUD DE LIBROS DE TEXTO FALTANTES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Y/O DEVOLUCIÓN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POR PARTE DE LA SUPERVISION ESCOLAR A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LA DELEGACIÓN REGIONAL, ANEXANDO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LOS RECIBOS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DE ENTREGA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CORRESPONDIENTES A CADA ESCUELA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DE LA ZONA ESCOLAR</a:t>
            </a:r>
            <a:r>
              <a:rPr lang="es-ES_tradnl" sz="1100" dirty="0">
                <a:latin typeface="+mj-lt"/>
              </a:rPr>
              <a:t>     </a:t>
            </a:r>
            <a:endParaRPr lang="es-MX" sz="1400" u="sng" dirty="0">
              <a:latin typeface="Calibri" pitchFamily="34" charset="0"/>
            </a:endParaRPr>
          </a:p>
        </p:txBody>
      </p:sp>
      <p:pic>
        <p:nvPicPr>
          <p:cNvPr id="7" name="Imagen 4" descr="newcon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489" y="404664"/>
            <a:ext cx="53504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n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93" y="563315"/>
            <a:ext cx="1687084" cy="7239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4 Rectángulo"/>
          <p:cNvSpPr/>
          <p:nvPr/>
        </p:nvSpPr>
        <p:spPr>
          <a:xfrm flipV="1">
            <a:off x="683569" y="6525346"/>
            <a:ext cx="7735755" cy="45719"/>
          </a:xfrm>
          <a:prstGeom prst="rect">
            <a:avLst/>
          </a:prstGeom>
          <a:gradFill>
            <a:gsLst>
              <a:gs pos="16000">
                <a:srgbClr val="CC9900"/>
              </a:gs>
              <a:gs pos="80000">
                <a:schemeClr val="bg1">
                  <a:lumMod val="7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7514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CuadroTexto"/>
          <p:cNvSpPr txBox="1">
            <a:spLocks noChangeArrowheads="1"/>
          </p:cNvSpPr>
          <p:nvPr/>
        </p:nvSpPr>
        <p:spPr bwMode="auto">
          <a:xfrm>
            <a:off x="334909" y="1327695"/>
            <a:ext cx="8424935" cy="497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just" eaLnBrk="0" hangingPunct="0"/>
            <a:endParaRPr lang="es-ES_tradnl" sz="1100" dirty="0">
              <a:latin typeface="+mj-lt"/>
            </a:endParaRPr>
          </a:p>
          <a:p>
            <a:pPr lvl="0" algn="just" eaLnBrk="0" hangingPunct="0"/>
            <a:r>
              <a:rPr lang="es-ES_tradnl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_tradnl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eaLnBrk="0" hangingPunct="0"/>
            <a:r>
              <a:rPr lang="es-ES_tradnl" sz="1400" b="1" dirty="0" smtClean="0">
                <a:uFill>
                  <a:solidFill>
                    <a:srgbClr val="FFC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LA DIRECCIÓN DEL PLANTEL EDUCATIVO</a:t>
            </a:r>
            <a:endParaRPr lang="es-ES_tradnl" sz="1400" b="1" dirty="0">
              <a:uFill>
                <a:solidFill>
                  <a:srgbClr val="FFC0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EL DIRECTOR DEL PLANTEL EDUCATIVO DEBERÁ ACUDIR AL LUGAR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INDICADO POR LA ZONA ESCOLAR EN </a:t>
            </a: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LA FECHA PROGRAMADA POR EL RESPONSABLE DE DISTRIBUCIÓN DE LA ZONA ESCOLAR, PARA LA RECEPCIÓN DE LOS LIBROS DE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TEXTO GRATUITOS DEL PLANTEL EDUCATIVO.</a:t>
            </a:r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VERIFICAR EL CORRECTO CONTEO EN LA RECEPCIÓN DEL MATERIAL, FIRMAR Y SELLAR DE CONFORMIDAD, EN EL FORMATO ESTABLECIDO Y REPORTAR DE INMEDIATO EN EL MISMO, CUALQUIER INCONSISTENCIA DETECTADA.</a:t>
            </a:r>
          </a:p>
          <a:p>
            <a:pPr marL="171446" indent="-171446" algn="just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ENTREGAR MEDIANTE RELACIÓN A CADA DOCENTE, LOS EQUIPOS DE LIBROS DE TEXTO CORRESPONDIENTES AL GRADO QUE IMPARTA .</a:t>
            </a:r>
          </a:p>
          <a:p>
            <a:pPr lvl="0" algn="just" eaLnBrk="0" hangingPunct="0"/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/>
            <a:r>
              <a:rPr lang="es-ES_tradnl" sz="1400" b="1" dirty="0" smtClean="0">
                <a:uFill>
                  <a:solidFill>
                    <a:srgbClr val="FFC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PERSONAL DOCENTE</a:t>
            </a:r>
            <a:endParaRPr lang="es-ES_tradnl" sz="1400" b="1" dirty="0">
              <a:uFill>
                <a:solidFill>
                  <a:srgbClr val="FFC00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RECIBE  DEL DIRECTOR  SUS EQUIPOS </a:t>
            </a:r>
            <a:r>
              <a:rPr lang="es-ES_tradnl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 LIBROS DE TEXTO GRATUITOS Y MATERIALES EDUCATIVOS.</a:t>
            </a:r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46" indent="-171446" algn="just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FIRMA DE CONFORMIDAD Y REPORTA AL DIRECTOR CUALQUIER IRREGULARIDAD O INCONSISTENCIA DETECTADA.</a:t>
            </a:r>
          </a:p>
          <a:p>
            <a:pPr marL="171446" indent="-171446" algn="just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ENTREGA DE  EQUIPO  DE  LIBRO DE TEXTO AL ALUMNO.</a:t>
            </a:r>
          </a:p>
          <a:p>
            <a:pPr marL="171446" indent="-171446" algn="just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200" dirty="0">
                <a:latin typeface="Arial" panose="020B0604020202020204" pitchFamily="34" charset="0"/>
                <a:cs typeface="Arial" panose="020B0604020202020204" pitchFamily="34" charset="0"/>
              </a:rPr>
              <a:t>EL DOCENTE DEBERÁ DE ESTABLECER LAS ESTRATEGIAS HACIA EL PADRE DE FAMILIA PARA  </a:t>
            </a:r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EL CUIDADO, CONSERVACIÓN Y USO DE LOS TEXTOS Y MATERIALES EDUCATIVOS.</a:t>
            </a:r>
            <a:endParaRPr lang="es-MX" sz="1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 flipV="1">
            <a:off x="683569" y="6525346"/>
            <a:ext cx="7735755" cy="45719"/>
          </a:xfrm>
          <a:prstGeom prst="rect">
            <a:avLst/>
          </a:prstGeom>
          <a:gradFill>
            <a:gsLst>
              <a:gs pos="16000">
                <a:srgbClr val="CC9900"/>
              </a:gs>
              <a:gs pos="80000">
                <a:schemeClr val="bg1">
                  <a:lumMod val="7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7" name="Imagen 4" descr="newcon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489" y="404664"/>
            <a:ext cx="53504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n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93" y="563315"/>
            <a:ext cx="1687084" cy="723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435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>
            <a:spLocks noChangeArrowheads="1"/>
          </p:cNvSpPr>
          <p:nvPr/>
        </p:nvSpPr>
        <p:spPr bwMode="auto">
          <a:xfrm>
            <a:off x="251520" y="1287215"/>
            <a:ext cx="8352928" cy="5055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just" eaLnBrk="0" hangingPunct="0"/>
            <a:endParaRPr lang="es-ES_tradnl" sz="1400" b="1" u="sng" dirty="0">
              <a:latin typeface="Tahoma" pitchFamily="34" charset="0"/>
            </a:endParaRPr>
          </a:p>
          <a:p>
            <a:pPr algn="ctr" eaLnBrk="0" hangingPunct="0"/>
            <a:r>
              <a:rPr lang="es-ES_tradnl" sz="1400" b="1" dirty="0">
                <a:uFill>
                  <a:solidFill>
                    <a:srgbClr val="FFC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SOLICITUDES POR INCREMENTO</a:t>
            </a:r>
            <a:endParaRPr lang="es-ES_tradnl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hangingPunct="0"/>
            <a:endParaRPr lang="es-ES_tradnl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hangingPunct="0">
              <a:lnSpc>
                <a:spcPct val="150000"/>
              </a:lnSpc>
            </a:pPr>
            <a:r>
              <a:rPr lang="es-ES_tradnl" sz="1100" dirty="0">
                <a:latin typeface="Arial" panose="020B0604020202020204" pitchFamily="34" charset="0"/>
                <a:cs typeface="Arial" panose="020B0604020202020204" pitchFamily="34" charset="0"/>
              </a:rPr>
              <a:t>A PARTIR DEL INICIO DEL CICLO ESCOLAR, LAS DELEGACIONES  REGIONALES, RECIBIRÁN  POR ZONA ESCOLAR </a:t>
            </a:r>
            <a:r>
              <a:rPr lang="es-ES_tradnl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DE LOS NIVELES DE PREESCOLAR, PRIMARIA Y TELESECUNDARIAS, LAS </a:t>
            </a:r>
            <a:r>
              <a:rPr lang="es-ES_tradnl" sz="1100" dirty="0">
                <a:latin typeface="Arial" panose="020B0604020202020204" pitchFamily="34" charset="0"/>
                <a:cs typeface="Arial" panose="020B0604020202020204" pitchFamily="34" charset="0"/>
              </a:rPr>
              <a:t>SOLICITUDES DE INCREMENTO DE LIBROS DE TEXTO, PREVIO AL ANÁLISIS</a:t>
            </a:r>
            <a:r>
              <a:rPr lang="es-ES_tradnl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1100" dirty="0">
                <a:latin typeface="Arial" panose="020B0604020202020204" pitchFamily="34" charset="0"/>
                <a:cs typeface="Arial" panose="020B0604020202020204" pitchFamily="34" charset="0"/>
              </a:rPr>
              <a:t>REALIZADO DE CADA UNA DE LAS ESCUELAS, TOMANDO EN CUENTA </a:t>
            </a:r>
            <a:r>
              <a:rPr lang="es-ES_tradnl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LA MATRICULA DE ALUMNOS ASIGNADOS Y LA CANTIDAD DE LIBROS RECIBIDOS.</a:t>
            </a:r>
          </a:p>
          <a:p>
            <a:pPr lvl="0" algn="just" eaLnBrk="0" hangingPunct="0">
              <a:lnSpc>
                <a:spcPct val="150000"/>
              </a:lnSpc>
            </a:pPr>
            <a:endParaRPr lang="es-ES_tradnl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hangingPunct="0">
              <a:lnSpc>
                <a:spcPct val="150000"/>
              </a:lnSpc>
            </a:pPr>
            <a:r>
              <a:rPr lang="es-ES_tradnl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EN EL PARTICULAR PARA EL NIVEL DE EDUCACIÓN SECUNDARIA LAS SOLICTUDES DE LIBROS DE TEXTO GRATUITOS SE RECIBIRÁN POR CENTRO DE TRABAJO CONFORME A LOS CRITERIOS ANTERIORMENTE DESCRITOS.</a:t>
            </a:r>
          </a:p>
          <a:p>
            <a:pPr lvl="0" algn="just" eaLnBrk="0" hangingPunct="0">
              <a:lnSpc>
                <a:spcPct val="150000"/>
              </a:lnSpc>
            </a:pPr>
            <a:endParaRPr lang="es-ES_tradnl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hangingPunct="0">
              <a:lnSpc>
                <a:spcPct val="150000"/>
              </a:lnSpc>
            </a:pPr>
            <a:r>
              <a:rPr lang="es-ES_tradnl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ES_tradnl" sz="1100" dirty="0">
                <a:latin typeface="Arial" panose="020B0604020202020204" pitchFamily="34" charset="0"/>
                <a:cs typeface="Arial" panose="020B0604020202020204" pitchFamily="34" charset="0"/>
              </a:rPr>
              <a:t>EL CASO PARTICULAR, DE CONTAR CON EXCEDENTES, SE DEBERÁ DE ATENDER CON LOS MISMOS, LAS PETICIONES QUE PRESENTE CADA PLANTEL EDUCATIVO O CADA DOCENTE QUE REQUIERA DE LOS TEXTOS EXISTENTES</a:t>
            </a:r>
            <a:r>
              <a:rPr lang="es-ES_tradnl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 eaLnBrk="0" hangingPunct="0">
              <a:lnSpc>
                <a:spcPct val="150000"/>
              </a:lnSpc>
            </a:pPr>
            <a:endParaRPr lang="es-ES_tradnl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hangingPunct="0">
              <a:lnSpc>
                <a:spcPct val="150000"/>
              </a:lnSpc>
            </a:pPr>
            <a:r>
              <a:rPr lang="es-ES_tradnl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UNA </a:t>
            </a:r>
            <a:r>
              <a:rPr lang="es-ES_tradnl" sz="1100" dirty="0">
                <a:latin typeface="Arial" panose="020B0604020202020204" pitchFamily="34" charset="0"/>
                <a:cs typeface="Arial" panose="020B0604020202020204" pitchFamily="34" charset="0"/>
              </a:rPr>
              <a:t>VEZ REALIZADO PREVIAMENTE EL ANÁLISIS Y LA DISTRIBUCIÓN INTERNA EN LA ZONA ESCOLAR, EN EL SUPUESTO DE PRESENTAR EXCEDENTES,  DEBERÁ NOTIFICAR Y REMITIR LO ANTERIOR A LA DELEGACIÓN REGIONAL CORRESPONDIENTE.   </a:t>
            </a:r>
            <a:endParaRPr lang="es-ES_tradnl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hangingPunct="0">
              <a:lnSpc>
                <a:spcPct val="150000"/>
              </a:lnSpc>
            </a:pPr>
            <a:endParaRPr lang="es-ES_tradnl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hangingPunct="0">
              <a:lnSpc>
                <a:spcPct val="150000"/>
              </a:lnSpc>
            </a:pPr>
            <a:endParaRPr lang="es-MX" sz="1100" b="1" dirty="0">
              <a:latin typeface="Calibri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 flipV="1">
            <a:off x="683569" y="6525346"/>
            <a:ext cx="7735755" cy="45719"/>
          </a:xfrm>
          <a:prstGeom prst="rect">
            <a:avLst/>
          </a:prstGeom>
          <a:gradFill>
            <a:gsLst>
              <a:gs pos="16000">
                <a:srgbClr val="CC9900"/>
              </a:gs>
              <a:gs pos="80000">
                <a:schemeClr val="bg1">
                  <a:lumMod val="7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7" name="Imagen 4" descr="newcona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489" y="404664"/>
            <a:ext cx="53504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n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93" y="563315"/>
            <a:ext cx="1687084" cy="723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062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CuadroTexto"/>
          <p:cNvSpPr txBox="1">
            <a:spLocks noChangeArrowheads="1"/>
          </p:cNvSpPr>
          <p:nvPr/>
        </p:nvSpPr>
        <p:spPr bwMode="auto">
          <a:xfrm>
            <a:off x="410986" y="1052736"/>
            <a:ext cx="8280920" cy="5616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 eaLnBrk="0" hangingPunct="0"/>
            <a:r>
              <a:rPr lang="es-ES_tradnl" sz="1100" b="1" dirty="0">
                <a:uFill>
                  <a:solidFill>
                    <a:srgbClr val="FFC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LOS COLEGIOS PARTICULARES</a:t>
            </a:r>
            <a:endParaRPr lang="es-ES_tradnl" sz="11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hangingPunct="0">
              <a:lnSpc>
                <a:spcPct val="150000"/>
              </a:lnSpc>
            </a:pPr>
            <a:r>
              <a:rPr lang="es-ES_tradnl" sz="1100" dirty="0">
                <a:latin typeface="Arial" panose="020B0604020202020204" pitchFamily="34" charset="0"/>
                <a:cs typeface="Arial" panose="020B0604020202020204" pitchFamily="34" charset="0"/>
              </a:rPr>
              <a:t>PARA LOS COLEGIOS PARTICULARES, INCORPORADOS OFICIALMENTE A LA SECRETARÍA DE EDUCACIÓN, SE LE OTORGARÁN LOS LIBROS DE TEXTO GRATUITOS</a:t>
            </a:r>
            <a:r>
              <a:rPr lang="es-ES_tradnl" sz="1100" dirty="0">
                <a:solidFill>
                  <a:srgbClr val="14EC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_tradnl" sz="1100" dirty="0">
                <a:latin typeface="Arial" panose="020B0604020202020204" pitchFamily="34" charset="0"/>
                <a:cs typeface="Arial" panose="020B0604020202020204" pitchFamily="34" charset="0"/>
              </a:rPr>
              <a:t>CONFORME A LOS CRITERIOS DE DISTRIBUCIÓN EMITIDOS POR LA DIRECCIÓN GENERAL DE MATERIALES EDUCATIVOS DE LA </a:t>
            </a:r>
            <a:r>
              <a:rPr lang="es-ES_tradnl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SECRETARÍA DE EDUCACIÓN PÚBLICA.</a:t>
            </a:r>
            <a:endParaRPr lang="es-ES_tradnl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hangingPunct="0">
              <a:lnSpc>
                <a:spcPct val="150000"/>
              </a:lnSpc>
            </a:pPr>
            <a:endParaRPr lang="es-ES_tradnl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eaLnBrk="0" hangingPunct="0"/>
            <a:r>
              <a:rPr lang="es-ES_tradnl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1100" b="1" dirty="0">
                <a:uFill>
                  <a:solidFill>
                    <a:srgbClr val="FFC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ESCUELAS DE NUEVA CREACIÓN Y/O GRUPOS DE EXPANSIÓN Y CRECIMIENTO</a:t>
            </a:r>
            <a:endParaRPr lang="es-ES_tradnl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hangingPunct="0">
              <a:lnSpc>
                <a:spcPct val="150000"/>
              </a:lnSpc>
            </a:pPr>
            <a:r>
              <a:rPr lang="es-ES_tradnl" sz="1100" dirty="0">
                <a:latin typeface="Arial" panose="020B0604020202020204" pitchFamily="34" charset="0"/>
                <a:cs typeface="Arial" panose="020B0604020202020204" pitchFamily="34" charset="0"/>
              </a:rPr>
              <a:t>LAS ESCUELAS DE EDUCACIÓN </a:t>
            </a:r>
            <a:r>
              <a:rPr lang="es-ES_tradnl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PREESCOLAR, PRIMARIA Y TELESECUNDARIA </a:t>
            </a:r>
            <a:r>
              <a:rPr lang="es-ES_tradnl" sz="1100" dirty="0">
                <a:latin typeface="Arial" panose="020B0604020202020204" pitchFamily="34" charset="0"/>
                <a:cs typeface="Arial" panose="020B0604020202020204" pitchFamily="34" charset="0"/>
              </a:rPr>
              <a:t>QUE SE ENCUENTREN EN ESTA CONDICIÓN, DEBERÁN SOLICITAR A TRAVÉS DEL JEFE DE SECTOR O SUPERVISOR, LOS LIBROS DE TEXTO GRATUITOS </a:t>
            </a:r>
            <a:r>
              <a:rPr lang="es-ES_tradnl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CONFORME A </a:t>
            </a:r>
            <a:r>
              <a:rPr lang="es-ES_tradnl" sz="1100" dirty="0">
                <a:latin typeface="Arial" panose="020B0604020202020204" pitchFamily="34" charset="0"/>
                <a:cs typeface="Arial" panose="020B0604020202020204" pitchFamily="34" charset="0"/>
              </a:rPr>
              <a:t>LA ESTADÍSTICA DE INICIO DE CICLO ESCOLAR, TURNANDO SU REQUERIMIENTO A LA DELEGACIÓN REGIONAL CORRESPONDIENTE PARA SU AUTORIZACIÓN</a:t>
            </a:r>
            <a:r>
              <a:rPr lang="es-ES_tradnl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 eaLnBrk="0" hangingPunct="0">
              <a:lnSpc>
                <a:spcPct val="150000"/>
              </a:lnSpc>
            </a:pPr>
            <a:endParaRPr lang="es-ES_tradnl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hangingPunct="0">
              <a:lnSpc>
                <a:spcPct val="150000"/>
              </a:lnSpc>
            </a:pPr>
            <a:r>
              <a:rPr lang="es-ES_tradnl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PARA EL NIVEL SECUNDARIA LOS LIBROS DE TEXTO DEBERÁN SER SOLICITADOS A TRAVÉS DEL DIRECTOR DEL PLANTEL ESCOLAR A LA DELEGACIÓN REGIONAL QUE CORRESPONDA.</a:t>
            </a:r>
            <a:endParaRPr lang="es-ES_tradnl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hangingPunct="0"/>
            <a:endParaRPr lang="es-ES_tradnl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eaLnBrk="0" hangingPunct="0"/>
            <a:r>
              <a:rPr lang="es-ES_tradnl" sz="1100" b="1" dirty="0">
                <a:uFill>
                  <a:solidFill>
                    <a:srgbClr val="FFC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TRASLADOS DE ALUMNOS A OTRO PLANTEL</a:t>
            </a:r>
            <a:endParaRPr lang="es-ES_tradnl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hangingPunct="0">
              <a:lnSpc>
                <a:spcPct val="150000"/>
              </a:lnSpc>
            </a:pPr>
            <a:r>
              <a:rPr lang="es-ES_tradnl" sz="1100" dirty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es-ES_tradnl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EDUCACIÓN PREESCOLAR, PRIMARIA, TELESECUNDARIA Y SECUNDARIA LOS </a:t>
            </a:r>
            <a:r>
              <a:rPr lang="es-ES_tradnl" sz="1100" dirty="0">
                <a:latin typeface="Arial" panose="020B0604020202020204" pitchFamily="34" charset="0"/>
                <a:cs typeface="Arial" panose="020B0604020202020204" pitchFamily="34" charset="0"/>
              </a:rPr>
              <a:t>TRASLADOS DE ALUMNOS  GENERADOS DURANTE EL CICLO ESCOLAR, PREVIAMENTE AUTORIZADOS, EL ALUMNO </a:t>
            </a:r>
            <a:r>
              <a:rPr lang="es-ES_tradnl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DEBERÁ  </a:t>
            </a:r>
            <a:r>
              <a:rPr lang="es-ES_tradnl" sz="1100" dirty="0">
                <a:latin typeface="Arial" panose="020B0604020202020204" pitchFamily="34" charset="0"/>
                <a:cs typeface="Arial" panose="020B0604020202020204" pitchFamily="34" charset="0"/>
              </a:rPr>
              <a:t>TRASLADARSE CON  LA DOTACIÓN DE LIBROS DE TEXTO QUE LE FUERON ENTREGADO EN EL PLANTEL </a:t>
            </a:r>
            <a:r>
              <a:rPr lang="es-ES_tradnl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DE ORIGEN.</a:t>
            </a:r>
          </a:p>
          <a:p>
            <a:pPr lvl="0" algn="just" eaLnBrk="0" hangingPunct="0">
              <a:lnSpc>
                <a:spcPct val="150000"/>
              </a:lnSpc>
            </a:pPr>
            <a:endParaRPr lang="es-ES_tradnl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hangingPunct="0">
              <a:lnSpc>
                <a:spcPct val="150000"/>
              </a:lnSpc>
            </a:pPr>
            <a:r>
              <a:rPr lang="es-ES_tradnl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PARA LOS ALUMNOS DE NUEVO INGRESO EN EL PLANTEL ASIGNADO, EL DIRECTOR DEBERÁ SOLICITAR LOS LIBROS DE TEXTO A LA ZONA ESCOLAR DE NIVEL PREESCOLAR, PRIMARIA Y TELESECUNDARIA Y EN SECUNDARIA EL DIRECTOR A LA DELEGACIÓN REGIONAL CORRESPONDIENTE.</a:t>
            </a:r>
          </a:p>
          <a:p>
            <a:pPr lvl="0" algn="just" eaLnBrk="0" hangingPunct="0">
              <a:lnSpc>
                <a:spcPct val="150000"/>
              </a:lnSpc>
            </a:pPr>
            <a:endParaRPr lang="es-ES_tradn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 flipV="1">
            <a:off x="683569" y="6525346"/>
            <a:ext cx="7735755" cy="45719"/>
          </a:xfrm>
          <a:prstGeom prst="rect">
            <a:avLst/>
          </a:prstGeom>
          <a:gradFill>
            <a:gsLst>
              <a:gs pos="16000">
                <a:srgbClr val="CC9900"/>
              </a:gs>
              <a:gs pos="80000">
                <a:schemeClr val="bg1">
                  <a:lumMod val="75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" name="Imagen 4" descr="newcon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489" y="404664"/>
            <a:ext cx="535044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n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93" y="563315"/>
            <a:ext cx="1687084" cy="723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922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2711</TotalTime>
  <Words>1169</Words>
  <Application>Microsoft Office PowerPoint</Application>
  <PresentationFormat>Presentación en pantalla (4:3)</PresentationFormat>
  <Paragraphs>123</Paragraphs>
  <Slides>15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COORDINACIÓN DE DELEGACIONES REGIONALES</dc:title>
  <dc:creator>Secretaria de Educacion Jalisco</dc:creator>
  <cp:lastModifiedBy>Rodrigo RAV. Ayala Villa</cp:lastModifiedBy>
  <cp:revision>215</cp:revision>
  <cp:lastPrinted>2025-03-11T17:19:43Z</cp:lastPrinted>
  <dcterms:created xsi:type="dcterms:W3CDTF">2017-04-03T21:46:01Z</dcterms:created>
  <dcterms:modified xsi:type="dcterms:W3CDTF">2025-04-23T02:33:37Z</dcterms:modified>
</cp:coreProperties>
</file>